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Open Sans" panose="020B0606030504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1" d="100"/>
          <a:sy n="31" d="100"/>
        </p:scale>
        <p:origin x="856"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E:\accenture%20Internships\Task%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accenture%20Internships\Task%20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Charts!$P$3</c:f>
              <c:strCache>
                <c:ptCount val="1"/>
                <c:pt idx="0">
                  <c:v>Total Reactions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Charts!$O$4:$O$19</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Charts!$P$4:$P$19</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53984</c:v>
                </c:pt>
                <c:pt idx="12">
                  <c:v>52511</c:v>
                </c:pt>
                <c:pt idx="13">
                  <c:v>50339</c:v>
                </c:pt>
                <c:pt idx="14">
                  <c:v>49619</c:v>
                </c:pt>
                <c:pt idx="15">
                  <c:v>49264</c:v>
                </c:pt>
              </c:numCache>
            </c:numRef>
          </c:val>
          <c:extLst>
            <c:ext xmlns:c16="http://schemas.microsoft.com/office/drawing/2014/chart" uri="{C3380CC4-5D6E-409C-BE32-E72D297353CC}">
              <c16:uniqueId val="{00000000-0BAA-489A-91F4-9BA13197B65B}"/>
            </c:ext>
          </c:extLst>
        </c:ser>
        <c:dLbls>
          <c:showLegendKey val="0"/>
          <c:showVal val="0"/>
          <c:showCatName val="0"/>
          <c:showSerName val="0"/>
          <c:showPercent val="0"/>
          <c:showBubbleSize val="0"/>
        </c:dLbls>
        <c:gapWidth val="100"/>
        <c:overlap val="-24"/>
        <c:axId val="565072288"/>
        <c:axId val="195768928"/>
      </c:barChart>
      <c:catAx>
        <c:axId val="5650722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000" b="0" i="0" u="none" strike="noStrike" kern="1200" baseline="0">
                <a:solidFill>
                  <a:schemeClr val="lt1">
                    <a:lumMod val="85000"/>
                  </a:schemeClr>
                </a:solidFill>
                <a:latin typeface="+mn-lt"/>
                <a:ea typeface="+mn-ea"/>
                <a:cs typeface="+mn-cs"/>
              </a:defRPr>
            </a:pPr>
            <a:endParaRPr lang="en-US"/>
          </a:p>
        </c:txPr>
        <c:crossAx val="195768928"/>
        <c:crosses val="autoZero"/>
        <c:auto val="1"/>
        <c:lblAlgn val="ctr"/>
        <c:lblOffset val="100"/>
        <c:noMultiLvlLbl val="0"/>
      </c:catAx>
      <c:valAx>
        <c:axId val="1957689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56507228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Charts!$D$3</c:f>
              <c:strCache>
                <c:ptCount val="1"/>
                <c:pt idx="0">
                  <c:v>No of post/Month</c:v>
                </c:pt>
              </c:strCache>
            </c:strRef>
          </c:tx>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Charts!$C$4:$C$15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Charts!$D$4:$D$15</c:f>
              <c:numCache>
                <c:formatCode>General</c:formatCode>
                <c:ptCount val="12"/>
                <c:pt idx="0">
                  <c:v>2126</c:v>
                </c:pt>
                <c:pt idx="1">
                  <c:v>1914</c:v>
                </c:pt>
                <c:pt idx="2">
                  <c:v>2012</c:v>
                </c:pt>
                <c:pt idx="3">
                  <c:v>1973</c:v>
                </c:pt>
                <c:pt idx="4">
                  <c:v>2138</c:v>
                </c:pt>
                <c:pt idx="5">
                  <c:v>2020</c:v>
                </c:pt>
                <c:pt idx="6">
                  <c:v>2070</c:v>
                </c:pt>
                <c:pt idx="7">
                  <c:v>2113</c:v>
                </c:pt>
                <c:pt idx="8">
                  <c:v>2022</c:v>
                </c:pt>
                <c:pt idx="9">
                  <c:v>2056</c:v>
                </c:pt>
                <c:pt idx="10">
                  <c:v>2033</c:v>
                </c:pt>
                <c:pt idx="11">
                  <c:v>2091</c:v>
                </c:pt>
              </c:numCache>
            </c:numRef>
          </c:val>
          <c:smooth val="0"/>
          <c:extLst>
            <c:ext xmlns:c16="http://schemas.microsoft.com/office/drawing/2014/chart" uri="{C3380CC4-5D6E-409C-BE32-E72D297353CC}">
              <c16:uniqueId val="{00000000-F787-4684-A0A3-9881CE2B316B}"/>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30254160"/>
        <c:axId val="364245296"/>
      </c:lineChart>
      <c:catAx>
        <c:axId val="53025416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2800" b="0" i="0" u="none" strike="noStrike" kern="1200" spc="100" baseline="0">
                <a:solidFill>
                  <a:schemeClr val="lt1"/>
                </a:solidFill>
                <a:latin typeface="+mn-lt"/>
                <a:ea typeface="+mn-ea"/>
                <a:cs typeface="+mn-cs"/>
              </a:defRPr>
            </a:pPr>
            <a:endParaRPr lang="en-US"/>
          </a:p>
        </c:txPr>
        <c:crossAx val="364245296"/>
        <c:crosses val="autoZero"/>
        <c:auto val="1"/>
        <c:lblAlgn val="ctr"/>
        <c:lblOffset val="100"/>
        <c:noMultiLvlLbl val="0"/>
      </c:catAx>
      <c:valAx>
        <c:axId val="3642452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lt1"/>
                </a:solidFill>
                <a:latin typeface="+mn-lt"/>
                <a:ea typeface="+mn-ea"/>
                <a:cs typeface="+mn-cs"/>
              </a:defRPr>
            </a:pPr>
            <a:endParaRPr lang="en-US"/>
          </a:p>
        </c:txPr>
        <c:crossAx val="530254160"/>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Driving Engagement: A Look at Social Buzz's Top-Performing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049955"/>
          </a:xfrm>
          <a:prstGeom prst="rect">
            <a:avLst/>
          </a:prstGeom>
        </p:spPr>
        <p:txBody>
          <a:bodyPr lIns="0" tIns="0" rIns="0" bIns="0" rtlCol="0" anchor="t">
            <a:spAutoFit/>
          </a:bodyPr>
          <a:lstStyle/>
          <a:p>
            <a:pPr algn="ctr">
              <a:lnSpc>
                <a:spcPts val="11059"/>
              </a:lnSpc>
            </a:pPr>
            <a:r>
              <a:rPr lang="en-US" sz="4000" spc="-105" dirty="0">
                <a:solidFill>
                  <a:schemeClr val="tx1">
                    <a:lumMod val="95000"/>
                    <a:lumOff val="5000"/>
                  </a:schemeClr>
                </a:solidFill>
                <a:latin typeface="Graphik Regular" panose="020B0503030202060203" pitchFamily="34" charset="0"/>
              </a:rPr>
              <a:t>PROJECT: Social Buzz</a:t>
            </a:r>
          </a:p>
          <a:p>
            <a:pPr algn="ctr">
              <a:lnSpc>
                <a:spcPts val="11059"/>
              </a:lnSpc>
            </a:pPr>
            <a:r>
              <a:rPr lang="en-US" sz="4000" spc="-105" dirty="0">
                <a:solidFill>
                  <a:schemeClr val="tx1">
                    <a:lumMod val="95000"/>
                    <a:lumOff val="5000"/>
                  </a:schemeClr>
                </a:solidFill>
                <a:latin typeface="Graphik Regular" panose="020B0503030202060203" pitchFamily="34" charset="0"/>
              </a:rPr>
              <a:t>Presented BY</a:t>
            </a:r>
          </a:p>
          <a:p>
            <a:pPr algn="ctr">
              <a:lnSpc>
                <a:spcPts val="11059"/>
              </a:lnSpc>
            </a:pPr>
            <a:r>
              <a:rPr lang="en-US" sz="4000" spc="-105" dirty="0">
                <a:solidFill>
                  <a:schemeClr val="tx1">
                    <a:lumMod val="95000"/>
                    <a:lumOff val="5000"/>
                  </a:schemeClr>
                </a:solidFill>
                <a:latin typeface="Graphik Regular" panose="020B0503030202060203" pitchFamily="34" charset="0"/>
              </a:rPr>
              <a:t>Sherin PV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9B420F8B-569F-75E3-96AC-59BF03FEE1B9}"/>
              </a:ext>
            </a:extLst>
          </p:cNvPr>
          <p:cNvSpPr txBox="1"/>
          <p:nvPr/>
        </p:nvSpPr>
        <p:spPr>
          <a:xfrm>
            <a:off x="10881465" y="1580430"/>
            <a:ext cx="6949336" cy="7294305"/>
          </a:xfrm>
          <a:prstGeom prst="rect">
            <a:avLst/>
          </a:prstGeom>
          <a:noFill/>
        </p:spPr>
        <p:txBody>
          <a:bodyPr wrap="square" rtlCol="0">
            <a:spAutoFit/>
          </a:bodyPr>
          <a:lstStyle/>
          <a:p>
            <a:r>
              <a:rPr lang="en-US" sz="3600" b="0" i="0" dirty="0">
                <a:effectLst/>
                <a:latin typeface="Söhne"/>
              </a:rPr>
              <a:t>Our 3-month project for Social Buzz aims to demonstrate our capabilities in data analysis, strategic planning, and delivering tangible results. We will conduct an audit of their big data practice, provide recommendations for a successful IPO, and perform an analysis of their content categories to identify the top 5 with the largest popularity. This project will showcase our expertise and ability to drive business growth.</a:t>
            </a:r>
            <a:endParaRPr lang="en-IN"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22918"/>
            <a:chOff x="0" y="0"/>
            <a:chExt cx="11564591" cy="509722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799057"/>
            </a:xfrm>
            <a:prstGeom prst="rect">
              <a:avLst/>
            </a:prstGeom>
          </p:spPr>
          <p:txBody>
            <a:bodyPr lIns="0" tIns="0" rIns="0" bIns="0" rtlCol="0" anchor="t">
              <a:spAutoFit/>
            </a:bodyPr>
            <a:lstStyle/>
            <a:p>
              <a:pPr>
                <a:lnSpc>
                  <a:spcPts val="2660"/>
                </a:lnSpc>
              </a:pPr>
              <a:r>
                <a:rPr lang="en-US" sz="2800" spc="-19" dirty="0">
                  <a:solidFill>
                    <a:srgbClr val="000000"/>
                  </a:solidFill>
                  <a:latin typeface="Graphik Regular" panose="020B0503030202060203" pitchFamily="34" charset="0"/>
                </a:rPr>
                <a:t>Project recap</a:t>
              </a:r>
            </a:p>
            <a:p>
              <a:pPr>
                <a:lnSpc>
                  <a:spcPts val="2660"/>
                </a:lnSpc>
              </a:pPr>
              <a:r>
                <a:rPr lang="en-US" sz="2800" spc="-19" dirty="0">
                  <a:solidFill>
                    <a:srgbClr val="000000"/>
                  </a:solidFill>
                  <a:latin typeface="Graphik Regular" panose="020B0503030202060203" pitchFamily="34" charset="0"/>
                </a:rPr>
                <a:t>Problem</a:t>
              </a:r>
            </a:p>
            <a:p>
              <a:pPr>
                <a:lnSpc>
                  <a:spcPts val="2660"/>
                </a:lnSpc>
              </a:pPr>
              <a:r>
                <a:rPr lang="en-US" sz="2800" spc="-19" dirty="0">
                  <a:solidFill>
                    <a:srgbClr val="000000"/>
                  </a:solidFill>
                  <a:latin typeface="Graphik Regular" panose="020B0503030202060203" pitchFamily="34" charset="0"/>
                </a:rPr>
                <a:t>The Analytics team</a:t>
              </a:r>
            </a:p>
            <a:p>
              <a:pPr>
                <a:lnSpc>
                  <a:spcPts val="2660"/>
                </a:lnSpc>
              </a:pPr>
              <a:r>
                <a:rPr lang="en-US" sz="2800" spc="-19" dirty="0">
                  <a:solidFill>
                    <a:srgbClr val="000000"/>
                  </a:solidFill>
                  <a:latin typeface="Graphik Regular" panose="020B0503030202060203" pitchFamily="34" charset="0"/>
                </a:rPr>
                <a:t>Process</a:t>
              </a:r>
            </a:p>
            <a:p>
              <a:pPr>
                <a:lnSpc>
                  <a:spcPts val="2660"/>
                </a:lnSpc>
              </a:pPr>
              <a:r>
                <a:rPr lang="en-US" sz="2800" spc="-19" dirty="0">
                  <a:solidFill>
                    <a:srgbClr val="000000"/>
                  </a:solidFill>
                  <a:latin typeface="Graphik Regular" panose="020B0503030202060203" pitchFamily="34" charset="0"/>
                </a:rPr>
                <a:t>Insights</a:t>
              </a:r>
            </a:p>
            <a:p>
              <a:pPr>
                <a:lnSpc>
                  <a:spcPts val="2660"/>
                </a:lnSpc>
              </a:pPr>
              <a:r>
                <a:rPr lang="en-US" sz="28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152400" y="406153"/>
            <a:ext cx="2438400"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00F4719B-8986-F826-1A64-34BF3F870FD0}"/>
              </a:ext>
            </a:extLst>
          </p:cNvPr>
          <p:cNvSpPr txBox="1"/>
          <p:nvPr/>
        </p:nvSpPr>
        <p:spPr>
          <a:xfrm>
            <a:off x="8499199" y="2324101"/>
            <a:ext cx="7426601" cy="5016758"/>
          </a:xfrm>
          <a:prstGeom prst="rect">
            <a:avLst/>
          </a:prstGeom>
          <a:noFill/>
        </p:spPr>
        <p:txBody>
          <a:bodyPr wrap="square" rtlCol="0">
            <a:spAutoFit/>
          </a:bodyPr>
          <a:lstStyle/>
          <a:p>
            <a:r>
              <a:rPr lang="en-US" sz="4000" dirty="0"/>
              <a:t>1) An audit of their big data practice </a:t>
            </a:r>
          </a:p>
          <a:p>
            <a:r>
              <a:rPr lang="en-US" sz="4000" dirty="0"/>
              <a:t> 2)Recommendations for a successful IPO –</a:t>
            </a:r>
            <a:endParaRPr lang="en-US" sz="4400" dirty="0"/>
          </a:p>
          <a:p>
            <a:r>
              <a:rPr lang="en-US" sz="4000" dirty="0"/>
              <a:t> 3) An analysis of their content categories that highlights the top 5 categories with the largest aggregate popularity</a:t>
            </a:r>
            <a:endParaRPr lang="en-IN"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67460"/>
            <a:ext cx="11007483"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A49B8FE0-36DA-3581-1C42-28D39E5B8DDA}"/>
              </a:ext>
            </a:extLst>
          </p:cNvPr>
          <p:cNvSpPr txBox="1"/>
          <p:nvPr/>
        </p:nvSpPr>
        <p:spPr>
          <a:xfrm>
            <a:off x="2107520" y="4500452"/>
            <a:ext cx="8899963" cy="4401205"/>
          </a:xfrm>
          <a:prstGeom prst="rect">
            <a:avLst/>
          </a:prstGeom>
          <a:noFill/>
        </p:spPr>
        <p:txBody>
          <a:bodyPr wrap="square" rtlCol="0">
            <a:spAutoFit/>
          </a:bodyPr>
          <a:lstStyle/>
          <a:p>
            <a:r>
              <a:rPr lang="en-US" sz="2800" dirty="0">
                <a:solidFill>
                  <a:schemeClr val="bg1"/>
                </a:solidFill>
              </a:rPr>
              <a:t>Audit of Big Data Practice: identify areas of improvement in the company's big data practice.</a:t>
            </a:r>
          </a:p>
          <a:p>
            <a:endParaRPr lang="en-US" sz="2800" dirty="0">
              <a:solidFill>
                <a:schemeClr val="bg1"/>
              </a:solidFill>
            </a:endParaRPr>
          </a:p>
          <a:p>
            <a:r>
              <a:rPr lang="en-US" sz="2800" dirty="0">
                <a:solidFill>
                  <a:schemeClr val="bg1"/>
                </a:solidFill>
              </a:rPr>
              <a:t>Recommendations for a Successful IPO: How to provide guidance on how the company can prepare for and execute a successful Initial Public Offering (IPO).</a:t>
            </a:r>
          </a:p>
          <a:p>
            <a:endParaRPr lang="en-US" sz="2800" dirty="0">
              <a:solidFill>
                <a:schemeClr val="bg1"/>
              </a:solidFill>
            </a:endParaRPr>
          </a:p>
          <a:p>
            <a:r>
              <a:rPr lang="en-US" sz="2800" dirty="0">
                <a:solidFill>
                  <a:schemeClr val="bg1"/>
                </a:solidFill>
              </a:rPr>
              <a:t>Analysis of Content Categories: The problem this task aims to solve is to identify the top content categories that are most popular among the company's target audience.</a:t>
            </a:r>
            <a:endParaRPr lang="en-IN"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110745" y="1825527"/>
            <a:ext cx="6750815" cy="4682885"/>
          </a:xfrm>
          <a:prstGeom prst="rect">
            <a:avLst/>
          </a:prstGeom>
        </p:spPr>
        <p:txBody>
          <a:bodyPr wrap="square" lIns="0" tIns="0" rIns="0" bIns="0" rtlCol="0" anchor="t">
            <a:spAutoFit/>
          </a:bodyPr>
          <a:lstStyle/>
          <a:p>
            <a:pPr algn="ctr">
              <a:lnSpc>
                <a:spcPts val="9600"/>
              </a:lnSpc>
            </a:pPr>
            <a:r>
              <a:rPr lang="en-US" sz="6000" spc="-80" dirty="0">
                <a:solidFill>
                  <a:srgbClr val="000000"/>
                </a:solidFill>
                <a:latin typeface="Graphik Regular" panose="020B0503030202060203" pitchFamily="34" charset="0"/>
              </a:rPr>
              <a:t>The Analytics team</a:t>
            </a:r>
          </a:p>
          <a:p>
            <a:pPr algn="ctr">
              <a:lnSpc>
                <a:spcPts val="9600"/>
              </a:lnSpc>
            </a:pPr>
            <a:r>
              <a:rPr lang="en-US" sz="2400" i="0" dirty="0">
                <a:solidFill>
                  <a:srgbClr val="333333"/>
                </a:solidFill>
                <a:effectLst/>
                <a:latin typeface="Open Sans" panose="020B0606030504020204" pitchFamily="34" charset="0"/>
              </a:rPr>
              <a:t> Andrew Fleming (Chief Technical Architect)</a:t>
            </a:r>
            <a:endParaRPr lang="en-US" sz="2400" i="0" spc="-80" dirty="0">
              <a:solidFill>
                <a:srgbClr val="000000"/>
              </a:solidFill>
              <a:effectLst/>
              <a:latin typeface="Graphik Regular" panose="020B0503030202060203" pitchFamily="34" charset="0"/>
            </a:endParaRPr>
          </a:p>
          <a:p>
            <a:pPr algn="ctr">
              <a:lnSpc>
                <a:spcPts val="9600"/>
              </a:lnSpc>
            </a:pPr>
            <a:r>
              <a:rPr lang="en-IN" sz="2400" b="0" i="0" dirty="0">
                <a:solidFill>
                  <a:srgbClr val="333333"/>
                </a:solidFill>
                <a:effectLst/>
                <a:latin typeface="Open Sans" panose="020B0606030504020204" pitchFamily="34" charset="0"/>
              </a:rPr>
              <a:t> Marcus </a:t>
            </a:r>
            <a:r>
              <a:rPr lang="en-IN" sz="2400" b="0" i="0" dirty="0" err="1">
                <a:solidFill>
                  <a:srgbClr val="333333"/>
                </a:solidFill>
                <a:effectLst/>
                <a:latin typeface="Open Sans" panose="020B0606030504020204" pitchFamily="34" charset="0"/>
              </a:rPr>
              <a:t>Rompton</a:t>
            </a:r>
            <a:r>
              <a:rPr lang="en-IN" sz="2400" b="0" i="0" dirty="0">
                <a:solidFill>
                  <a:srgbClr val="333333"/>
                </a:solidFill>
                <a:effectLst/>
                <a:latin typeface="Open Sans" panose="020B0606030504020204" pitchFamily="34" charset="0"/>
              </a:rPr>
              <a:t> (Senior Principle)</a:t>
            </a:r>
          </a:p>
          <a:p>
            <a:pPr algn="ctr">
              <a:lnSpc>
                <a:spcPts val="9600"/>
              </a:lnSpc>
            </a:pPr>
            <a:r>
              <a:rPr lang="en-IN" sz="2400" i="0" dirty="0">
                <a:solidFill>
                  <a:srgbClr val="333333"/>
                </a:solidFill>
                <a:effectLst/>
                <a:latin typeface="Open Sans" panose="020B0606030504020204" pitchFamily="34" charset="0"/>
              </a:rPr>
              <a:t>Sherin </a:t>
            </a:r>
            <a:r>
              <a:rPr lang="en-IN" sz="2400" dirty="0">
                <a:solidFill>
                  <a:srgbClr val="333333"/>
                </a:solidFill>
                <a:latin typeface="Open Sans" panose="020B0606030504020204" pitchFamily="34" charset="0"/>
              </a:rPr>
              <a:t>PV (Data Analyst</a:t>
            </a:r>
            <a:endParaRPr lang="en-US" sz="2400" i="0" dirty="0">
              <a:solidFill>
                <a:srgbClr val="333333"/>
              </a:solidFill>
              <a:effectLst/>
              <a:latin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820073"/>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4CC23997-C491-E6E6-A624-048F634915AB}"/>
              </a:ext>
            </a:extLst>
          </p:cNvPr>
          <p:cNvSpPr txBox="1"/>
          <p:nvPr/>
        </p:nvSpPr>
        <p:spPr>
          <a:xfrm>
            <a:off x="3860431" y="1372359"/>
            <a:ext cx="8102969" cy="769441"/>
          </a:xfrm>
          <a:prstGeom prst="rect">
            <a:avLst/>
          </a:prstGeom>
          <a:noFill/>
        </p:spPr>
        <p:txBody>
          <a:bodyPr wrap="square" rtlCol="0">
            <a:spAutoFit/>
          </a:bodyPr>
          <a:lstStyle/>
          <a:p>
            <a:r>
              <a:rPr lang="en-IN" sz="4400" dirty="0"/>
              <a:t>Data Understanding</a:t>
            </a:r>
          </a:p>
        </p:txBody>
      </p:sp>
      <p:sp>
        <p:nvSpPr>
          <p:cNvPr id="40" name="TextBox 39">
            <a:extLst>
              <a:ext uri="{FF2B5EF4-FFF2-40B4-BE49-F238E27FC236}">
                <a16:creationId xmlns:a16="http://schemas.microsoft.com/office/drawing/2014/main" id="{33873207-89DF-C76B-6FEF-E54B8BAFD03B}"/>
              </a:ext>
            </a:extLst>
          </p:cNvPr>
          <p:cNvSpPr txBox="1"/>
          <p:nvPr/>
        </p:nvSpPr>
        <p:spPr>
          <a:xfrm>
            <a:off x="5764133" y="2333685"/>
            <a:ext cx="6199267" cy="1508105"/>
          </a:xfrm>
          <a:prstGeom prst="rect">
            <a:avLst/>
          </a:prstGeom>
          <a:noFill/>
        </p:spPr>
        <p:txBody>
          <a:bodyPr wrap="square" rtlCol="0">
            <a:spAutoFit/>
          </a:bodyPr>
          <a:lstStyle/>
          <a:p>
            <a:endParaRPr lang="en-IN" sz="4400" dirty="0"/>
          </a:p>
          <a:p>
            <a:r>
              <a:rPr lang="en-IN" sz="4800" dirty="0"/>
              <a:t>Data Cleaning</a:t>
            </a:r>
          </a:p>
        </p:txBody>
      </p:sp>
      <p:sp>
        <p:nvSpPr>
          <p:cNvPr id="42" name="TextBox 41">
            <a:extLst>
              <a:ext uri="{FF2B5EF4-FFF2-40B4-BE49-F238E27FC236}">
                <a16:creationId xmlns:a16="http://schemas.microsoft.com/office/drawing/2014/main" id="{9C02DC47-0045-57C4-1C9A-C733DD51D98A}"/>
              </a:ext>
            </a:extLst>
          </p:cNvPr>
          <p:cNvSpPr txBox="1"/>
          <p:nvPr/>
        </p:nvSpPr>
        <p:spPr>
          <a:xfrm>
            <a:off x="7809264" y="4711761"/>
            <a:ext cx="8102969" cy="707886"/>
          </a:xfrm>
          <a:prstGeom prst="rect">
            <a:avLst/>
          </a:prstGeom>
          <a:noFill/>
        </p:spPr>
        <p:txBody>
          <a:bodyPr wrap="square" rtlCol="0">
            <a:spAutoFit/>
          </a:bodyPr>
          <a:lstStyle/>
          <a:p>
            <a:r>
              <a:rPr lang="en-IN" sz="4000" dirty="0"/>
              <a:t>Data </a:t>
            </a:r>
            <a:r>
              <a:rPr lang="en-IN" sz="4000" dirty="0" err="1"/>
              <a:t>Modeling</a:t>
            </a:r>
            <a:endParaRPr lang="en-IN" sz="4000" dirty="0"/>
          </a:p>
        </p:txBody>
      </p:sp>
      <p:sp>
        <p:nvSpPr>
          <p:cNvPr id="43" name="TextBox 42">
            <a:extLst>
              <a:ext uri="{FF2B5EF4-FFF2-40B4-BE49-F238E27FC236}">
                <a16:creationId xmlns:a16="http://schemas.microsoft.com/office/drawing/2014/main" id="{079FE29F-564A-7EC8-DDED-C8CF2361ABAA}"/>
              </a:ext>
            </a:extLst>
          </p:cNvPr>
          <p:cNvSpPr txBox="1"/>
          <p:nvPr/>
        </p:nvSpPr>
        <p:spPr>
          <a:xfrm>
            <a:off x="9531036" y="6415029"/>
            <a:ext cx="7508444" cy="707886"/>
          </a:xfrm>
          <a:prstGeom prst="rect">
            <a:avLst/>
          </a:prstGeom>
          <a:noFill/>
        </p:spPr>
        <p:txBody>
          <a:bodyPr wrap="square" rtlCol="0">
            <a:spAutoFit/>
          </a:bodyPr>
          <a:lstStyle/>
          <a:p>
            <a:r>
              <a:rPr lang="en-IN" sz="4000" dirty="0"/>
              <a:t>Data Analysis</a:t>
            </a:r>
            <a:endParaRPr lang="en-IN" sz="4400" dirty="0"/>
          </a:p>
        </p:txBody>
      </p:sp>
      <p:sp>
        <p:nvSpPr>
          <p:cNvPr id="44" name="TextBox 43">
            <a:extLst>
              <a:ext uri="{FF2B5EF4-FFF2-40B4-BE49-F238E27FC236}">
                <a16:creationId xmlns:a16="http://schemas.microsoft.com/office/drawing/2014/main" id="{6ACCCDD1-AD04-5DE4-03FE-292A90D085EE}"/>
              </a:ext>
            </a:extLst>
          </p:cNvPr>
          <p:cNvSpPr txBox="1"/>
          <p:nvPr/>
        </p:nvSpPr>
        <p:spPr>
          <a:xfrm>
            <a:off x="11258758" y="8199697"/>
            <a:ext cx="6295109" cy="707886"/>
          </a:xfrm>
          <a:prstGeom prst="rect">
            <a:avLst/>
          </a:prstGeom>
          <a:noFill/>
        </p:spPr>
        <p:txBody>
          <a:bodyPr wrap="square" rtlCol="0">
            <a:spAutoFit/>
          </a:bodyPr>
          <a:lstStyle/>
          <a:p>
            <a:r>
              <a:rPr lang="en-US" sz="4000" dirty="0"/>
              <a:t>Uncover Insights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46E57ADE-F462-A21D-0E73-F3B5696E2CB9}"/>
              </a:ext>
            </a:extLst>
          </p:cNvPr>
          <p:cNvSpPr txBox="1"/>
          <p:nvPr/>
        </p:nvSpPr>
        <p:spPr>
          <a:xfrm>
            <a:off x="1601563" y="3123688"/>
            <a:ext cx="16246887" cy="2400657"/>
          </a:xfrm>
          <a:prstGeom prst="rect">
            <a:avLst/>
          </a:prstGeom>
          <a:noFill/>
        </p:spPr>
        <p:txBody>
          <a:bodyPr wrap="square" rtlCol="0">
            <a:spAutoFit/>
          </a:bodyPr>
          <a:lstStyle/>
          <a:p>
            <a:pPr algn="l">
              <a:buFont typeface="Arial" panose="020B0604020202020204" pitchFamily="34" charset="0"/>
              <a:buChar char="•"/>
            </a:pPr>
            <a:r>
              <a:rPr lang="en-US" sz="4400" b="0" i="0" dirty="0">
                <a:solidFill>
                  <a:srgbClr val="333333"/>
                </a:solidFill>
                <a:effectLst/>
                <a:latin typeface="Open Sans" panose="020B0606030504020204" pitchFamily="34" charset="0"/>
              </a:rPr>
              <a:t>How many unique categories are there?</a:t>
            </a:r>
          </a:p>
          <a:p>
            <a:pPr algn="l">
              <a:buFont typeface="Arial" panose="020B0604020202020204" pitchFamily="34" charset="0"/>
              <a:buChar char="•"/>
            </a:pPr>
            <a:r>
              <a:rPr lang="en-US" sz="4400" b="0" i="0" dirty="0">
                <a:solidFill>
                  <a:srgbClr val="333333"/>
                </a:solidFill>
                <a:effectLst/>
                <a:latin typeface="Open Sans" panose="020B0606030504020204" pitchFamily="34" charset="0"/>
              </a:rPr>
              <a:t>How many reactions are there to the most popular category?</a:t>
            </a:r>
          </a:p>
          <a:p>
            <a:pPr algn="l">
              <a:buFont typeface="Arial" panose="020B0604020202020204" pitchFamily="34" charset="0"/>
              <a:buChar char="•"/>
            </a:pPr>
            <a:r>
              <a:rPr lang="en-US" sz="4400" b="0" i="0" dirty="0">
                <a:solidFill>
                  <a:srgbClr val="333333"/>
                </a:solidFill>
                <a:effectLst/>
                <a:latin typeface="Open Sans" panose="020B0606030504020204" pitchFamily="34" charset="0"/>
              </a:rPr>
              <a:t>What was the month with the most posts?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0ABA60FC-3539-09B4-DBD1-512ACCEC5632}"/>
              </a:ext>
            </a:extLst>
          </p:cNvPr>
          <p:cNvGraphicFramePr>
            <a:graphicFrameLocks/>
          </p:cNvGraphicFramePr>
          <p:nvPr>
            <p:extLst>
              <p:ext uri="{D42A27DB-BD31-4B8C-83A1-F6EECF244321}">
                <p14:modId xmlns:p14="http://schemas.microsoft.com/office/powerpoint/2010/main" val="1311130891"/>
              </p:ext>
            </p:extLst>
          </p:nvPr>
        </p:nvGraphicFramePr>
        <p:xfrm>
          <a:off x="3069359" y="1756594"/>
          <a:ext cx="14456640" cy="6739706"/>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86431194-A8A9-14E2-282A-3AF330BD887D}"/>
              </a:ext>
            </a:extLst>
          </p:cNvPr>
          <p:cNvGraphicFramePr/>
          <p:nvPr>
            <p:extLst>
              <p:ext uri="{D42A27DB-BD31-4B8C-83A1-F6EECF244321}">
                <p14:modId xmlns:p14="http://schemas.microsoft.com/office/powerpoint/2010/main" val="3768628157"/>
              </p:ext>
            </p:extLst>
          </p:nvPr>
        </p:nvGraphicFramePr>
        <p:xfrm>
          <a:off x="3069359" y="1383832"/>
          <a:ext cx="13831098" cy="707757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318</Words>
  <Application>Microsoft Office PowerPoint</Application>
  <PresentationFormat>Custom</PresentationFormat>
  <Paragraphs>69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Clear Sans Regular Bold</vt:lpstr>
      <vt:lpstr>Söhne</vt:lpstr>
      <vt:lpstr>Graphik Regular</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Sherin PV</cp:lastModifiedBy>
  <cp:revision>11</cp:revision>
  <dcterms:created xsi:type="dcterms:W3CDTF">2006-08-16T00:00:00Z</dcterms:created>
  <dcterms:modified xsi:type="dcterms:W3CDTF">2023-03-24T09:06:45Z</dcterms:modified>
  <dc:identifier>DAEhDyfaYKE</dc:identifier>
</cp:coreProperties>
</file>